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60" r:id="rId3"/>
    <p:sldId id="257" r:id="rId4"/>
    <p:sldId id="259" r:id="rId5"/>
    <p:sldId id="261" r:id="rId6"/>
    <p:sldId id="263" r:id="rId7"/>
    <p:sldId id="262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90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DFDFD"/>
    <a:srgbClr val="F0EF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607CFBE-C334-448D-A41F-DCEED99599B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860A299-35CB-4B7C-9CBF-25BD0B69D75D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9262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CFBE-C334-448D-A41F-DCEED99599B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0A299-35CB-4B7C-9CBF-25BD0B69D7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8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CFBE-C334-448D-A41F-DCEED99599B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0A299-35CB-4B7C-9CBF-25BD0B69D7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49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CFBE-C334-448D-A41F-DCEED99599B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0A299-35CB-4B7C-9CBF-25BD0B69D7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2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CFBE-C334-448D-A41F-DCEED99599B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0A299-35CB-4B7C-9CBF-25BD0B69D75D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8956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CFBE-C334-448D-A41F-DCEED99599B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0A299-35CB-4B7C-9CBF-25BD0B69D7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14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CFBE-C334-448D-A41F-DCEED99599B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0A299-35CB-4B7C-9CBF-25BD0B69D7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80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CFBE-C334-448D-A41F-DCEED99599B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0A299-35CB-4B7C-9CBF-25BD0B69D7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64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CFBE-C334-448D-A41F-DCEED99599B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0A299-35CB-4B7C-9CBF-25BD0B69D7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1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CFBE-C334-448D-A41F-DCEED99599B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0A299-35CB-4B7C-9CBF-25BD0B69D7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09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CFBE-C334-448D-A41F-DCEED99599B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0A299-35CB-4B7C-9CBF-25BD0B69D7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7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607CFBE-C334-448D-A41F-DCEED99599BC}" type="datetimeFigureOut">
              <a:rPr lang="en-US" smtClean="0"/>
              <a:t>11/14/2017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860A299-35CB-4B7C-9CBF-25BD0B69D7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86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9C13A51-AEF7-4371-81DE-228B7C0F3A46}"/>
              </a:ext>
            </a:extLst>
          </p:cNvPr>
          <p:cNvSpPr txBox="1"/>
          <p:nvPr/>
        </p:nvSpPr>
        <p:spPr>
          <a:xfrm>
            <a:off x="1796642" y="1982450"/>
            <a:ext cx="85987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/>
              <a:t>Sistema Autômato de Irrigação Inteligente</a:t>
            </a:r>
            <a:endParaRPr lang="en-US" sz="4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074840B-5058-4AAE-8A8C-B6C3307AC725}"/>
              </a:ext>
            </a:extLst>
          </p:cNvPr>
          <p:cNvSpPr txBox="1"/>
          <p:nvPr/>
        </p:nvSpPr>
        <p:spPr>
          <a:xfrm>
            <a:off x="2345421" y="5612235"/>
            <a:ext cx="7501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Universidade de São Paulo (USP)</a:t>
            </a:r>
          </a:p>
          <a:p>
            <a:pPr algn="ctr"/>
            <a:r>
              <a:rPr lang="pt-BR" dirty="0"/>
              <a:t>20 de Novembro de 2017, São Carlos</a:t>
            </a:r>
            <a:endParaRPr lang="en-US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DDEAD22-7D4A-4457-9604-6C8308AA181F}"/>
              </a:ext>
            </a:extLst>
          </p:cNvPr>
          <p:cNvSpPr txBox="1"/>
          <p:nvPr/>
        </p:nvSpPr>
        <p:spPr>
          <a:xfrm>
            <a:off x="2748793" y="3984771"/>
            <a:ext cx="6694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Pedro Samuel de Melo </a:t>
            </a:r>
            <a:r>
              <a:rPr lang="pt-BR" dirty="0" err="1"/>
              <a:t>Vidotti</a:t>
            </a:r>
            <a:endParaRPr lang="en-US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EDC7CA9-54EA-4C8B-9E27-ED5F21CBC283}"/>
              </a:ext>
            </a:extLst>
          </p:cNvPr>
          <p:cNvSpPr txBox="1"/>
          <p:nvPr/>
        </p:nvSpPr>
        <p:spPr>
          <a:xfrm>
            <a:off x="3098334" y="4565709"/>
            <a:ext cx="599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Orientador: Eduardo do Valle Simões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88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B8387-DBB5-4BA1-9432-98A4C9DC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/>
          <a:lstStyle/>
          <a:p>
            <a:r>
              <a:rPr lang="pt-BR" dirty="0"/>
              <a:t>Stich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565F11D-017C-48E9-BE6C-AAA3B8E692D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796513"/>
            <a:ext cx="4375443" cy="2507039"/>
          </a:xfrm>
          <a:prstGeom prst="rect">
            <a:avLst/>
          </a:prstGeom>
        </p:spPr>
      </p:pic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C97E2881-B0A4-4560-8A21-60C9607456C6}"/>
              </a:ext>
            </a:extLst>
          </p:cNvPr>
          <p:cNvSpPr/>
          <p:nvPr/>
        </p:nvSpPr>
        <p:spPr>
          <a:xfrm rot="10800000" flipH="1">
            <a:off x="6096000" y="2437636"/>
            <a:ext cx="1610687" cy="771787"/>
          </a:xfrm>
          <a:prstGeom prst="bentUpArrow">
            <a:avLst>
              <a:gd name="adj1" fmla="val 17391"/>
              <a:gd name="adj2" fmla="val 28261"/>
              <a:gd name="adj3" fmla="val 380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68675AA-B246-4F54-AACD-B173C7BAEEC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192" y="3429001"/>
            <a:ext cx="4638105" cy="288600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FFB3226-DD5E-4566-8B84-270C60C78995}"/>
              </a:ext>
            </a:extLst>
          </p:cNvPr>
          <p:cNvSpPr txBox="1"/>
          <p:nvPr/>
        </p:nvSpPr>
        <p:spPr>
          <a:xfrm>
            <a:off x="7706687" y="3036815"/>
            <a:ext cx="3039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Imagem Final a ser utilizada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B45616C-82EC-4690-8C7B-7C2E7C86E494}"/>
              </a:ext>
            </a:extLst>
          </p:cNvPr>
          <p:cNvSpPr txBox="1"/>
          <p:nvPr/>
        </p:nvSpPr>
        <p:spPr>
          <a:xfrm>
            <a:off x="1261872" y="4303552"/>
            <a:ext cx="2781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Imagens de Entrada</a:t>
            </a:r>
          </a:p>
        </p:txBody>
      </p:sp>
    </p:spTree>
    <p:extLst>
      <p:ext uri="{BB962C8B-B14F-4D97-AF65-F5344CB8AC3E}">
        <p14:creationId xmlns:p14="http://schemas.microsoft.com/office/powerpoint/2010/main" val="569700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4B8A16-898E-4FEC-9EC0-7D8E81169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Blur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64B86E-157E-49FA-AB60-05B29B5D7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689611"/>
            <a:ext cx="3553409" cy="1996580"/>
          </a:xfrm>
        </p:spPr>
        <p:txBody>
          <a:bodyPr/>
          <a:lstStyle/>
          <a:p>
            <a:r>
              <a:rPr lang="pt-BR" dirty="0"/>
              <a:t>Outra função implementada pela biblioteca </a:t>
            </a:r>
            <a:r>
              <a:rPr lang="pt-BR" dirty="0" err="1"/>
              <a:t>OpenCV</a:t>
            </a:r>
            <a:r>
              <a:rPr lang="pt-BR" dirty="0"/>
              <a:t>.</a:t>
            </a:r>
          </a:p>
          <a:p>
            <a:r>
              <a:rPr lang="pt-BR" dirty="0"/>
              <a:t>Seu objetivo principal é suavizar a imagem para melhor resultado durante o processamento de imagens.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5914CE-71E4-487C-8318-CF1A444F54D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89611"/>
            <a:ext cx="46355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94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FCBD5D-BC75-4B95-BD08-E57C874E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Conversão de </a:t>
            </a:r>
            <a:r>
              <a:rPr lang="pt-BR" dirty="0" err="1"/>
              <a:t>de</a:t>
            </a:r>
            <a:r>
              <a:rPr lang="pt-BR" dirty="0"/>
              <a:t> BGR para HSV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3E75C2-DA7B-4C24-B77C-E8DBE9899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693986"/>
            <a:ext cx="3855412" cy="4351337"/>
          </a:xfrm>
        </p:spPr>
        <p:txBody>
          <a:bodyPr/>
          <a:lstStyle/>
          <a:p>
            <a:r>
              <a:rPr lang="pt-BR" dirty="0"/>
              <a:t>BGR é a notação do espaço de cor RGB para a biblioteca </a:t>
            </a:r>
            <a:r>
              <a:rPr lang="pt-BR" dirty="0" err="1"/>
              <a:t>OpenCV</a:t>
            </a:r>
            <a:r>
              <a:rPr lang="pt-BR" dirty="0"/>
              <a:t>.</a:t>
            </a:r>
          </a:p>
          <a:p>
            <a:r>
              <a:rPr lang="pt-BR" dirty="0"/>
              <a:t>A conversão é feita pois no espaço de cor HSV a informação de cor é separada da intensidade ou iluminação.</a:t>
            </a:r>
          </a:p>
          <a:p>
            <a:r>
              <a:rPr lang="pt-BR" dirty="0"/>
              <a:t>Essa separação permite construir histogramas/</a:t>
            </a:r>
            <a:r>
              <a:rPr lang="pt-BR" dirty="0" err="1"/>
              <a:t>tresholds</a:t>
            </a:r>
            <a:r>
              <a:rPr lang="pt-BR" dirty="0"/>
              <a:t> usando apenas saturação e </a:t>
            </a:r>
            <a:r>
              <a:rPr lang="pt-BR" i="1" dirty="0" err="1"/>
              <a:t>hue</a:t>
            </a:r>
            <a:r>
              <a:rPr lang="pt-BR" dirty="0"/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6CB6DB2-5A62-4119-8FF4-E428AC57D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93986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92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8DD5E-ADAB-45A4-A3DF-EFF67AFA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Segmentação de Imagens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20C374-B6C9-4241-AD36-48309F855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439714"/>
            <a:ext cx="3914135" cy="4351337"/>
          </a:xfrm>
        </p:spPr>
        <p:txBody>
          <a:bodyPr/>
          <a:lstStyle/>
          <a:p>
            <a:r>
              <a:rPr lang="pt-BR" dirty="0"/>
              <a:t>A segmentação de imagens, que nesse projeto é feita através de </a:t>
            </a:r>
            <a:r>
              <a:rPr lang="pt-BR" i="1" dirty="0" err="1"/>
              <a:t>tresholding</a:t>
            </a:r>
            <a:r>
              <a:rPr lang="pt-BR" i="1" dirty="0"/>
              <a:t> </a:t>
            </a:r>
            <a:r>
              <a:rPr lang="pt-BR" dirty="0"/>
              <a:t>consiste em particionar uma imagem em regiões distintas onde cada pixel possui atributos similares.</a:t>
            </a:r>
          </a:p>
          <a:p>
            <a:r>
              <a:rPr lang="pt-BR" dirty="0"/>
              <a:t>O </a:t>
            </a:r>
            <a:r>
              <a:rPr lang="pt-BR" i="1" dirty="0" err="1"/>
              <a:t>tresholding</a:t>
            </a:r>
            <a:r>
              <a:rPr lang="pt-BR" dirty="0"/>
              <a:t> transforma uma imagem colorida em uma imagem binária, que depois é utilizada como um mapa. Nesse primeiro </a:t>
            </a:r>
            <a:r>
              <a:rPr lang="pt-BR" i="1" dirty="0" err="1"/>
              <a:t>tresholding</a:t>
            </a:r>
            <a:r>
              <a:rPr lang="pt-BR" i="1" dirty="0"/>
              <a:t>,</a:t>
            </a:r>
            <a:r>
              <a:rPr lang="pt-BR" dirty="0"/>
              <a:t> é verificado o que é gramado na imagem e o que não é.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B79216-28FE-49DF-8D1E-23C55DF997E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39714"/>
            <a:ext cx="4419600" cy="331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5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EAD68-6F8E-4732-88FD-97C7FC03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Processamento Morfológico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4B4ED7-8626-4958-B3EA-96273A67D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659846"/>
            <a:ext cx="4140552" cy="2537927"/>
          </a:xfrm>
        </p:spPr>
        <p:txBody>
          <a:bodyPr/>
          <a:lstStyle/>
          <a:p>
            <a:r>
              <a:rPr lang="pt-BR" dirty="0"/>
              <a:t>O processamento morfológico é utilizado nessa etapa para corrigir as imperfeições da imagem resultado do </a:t>
            </a:r>
            <a:r>
              <a:rPr lang="pt-BR" i="1" dirty="0" err="1"/>
              <a:t>tresholding</a:t>
            </a:r>
            <a:r>
              <a:rPr lang="pt-BR" i="1" dirty="0"/>
              <a:t>.</a:t>
            </a:r>
          </a:p>
          <a:p>
            <a:r>
              <a:rPr lang="pt-BR" dirty="0"/>
              <a:t>Ao eliminar ruídos e imperfeições da imagem, tem-se como resultado uma imagem onde está separada a área que é gramado e a que não é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4F7219-B16C-4CF2-B5FA-6317EF04906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9846"/>
            <a:ext cx="4410075" cy="33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2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AB36CC-0D9A-40C3-A3C5-619E226E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07140"/>
            <a:ext cx="9692640" cy="1325562"/>
          </a:xfrm>
        </p:spPr>
        <p:txBody>
          <a:bodyPr>
            <a:normAutofit/>
          </a:bodyPr>
          <a:lstStyle/>
          <a:p>
            <a:pPr algn="ctr"/>
            <a:r>
              <a:rPr lang="pt-BR" sz="3200" dirty="0"/>
              <a:t>Cálculo da cor média de pixels e divisão da imagem em áreas quadriculadas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8A268D-5396-4442-9C5E-56331A2B8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680" y="2361143"/>
            <a:ext cx="4037916" cy="4351337"/>
          </a:xfrm>
        </p:spPr>
        <p:txBody>
          <a:bodyPr/>
          <a:lstStyle/>
          <a:p>
            <a:r>
              <a:rPr lang="pt-BR" dirty="0"/>
              <a:t>Nessa etapa do processamento de imagens é calculada a cor média numa área de 100x100 pixels e então todos os pixels dentro dessa área são pintados pela cor calculada.</a:t>
            </a:r>
          </a:p>
          <a:p>
            <a:r>
              <a:rPr lang="pt-BR" dirty="0"/>
              <a:t>O resultado final é uma imagem quadriculada onde cada quadrado representa uma área que será avaliada quanto a ser regada ou não.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83FACE-7522-43C9-9D62-9FC449A179E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61143"/>
            <a:ext cx="469963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61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C93B86-E4F0-4DD9-8BF6-3E204C4D5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Aplicação de Máscara para obter áreas saudáveis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F4BB00-CB5C-4323-93B9-64EC4479A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447087"/>
            <a:ext cx="3763134" cy="4351337"/>
          </a:xfrm>
        </p:spPr>
        <p:txBody>
          <a:bodyPr/>
          <a:lstStyle/>
          <a:p>
            <a:r>
              <a:rPr lang="pt-BR" dirty="0"/>
              <a:t>Utilizando a imagem do slide anterior é feito outro </a:t>
            </a:r>
            <a:r>
              <a:rPr lang="pt-BR" i="1" dirty="0" err="1"/>
              <a:t>tresholding</a:t>
            </a:r>
            <a:r>
              <a:rPr lang="pt-BR" dirty="0"/>
              <a:t>, dessa vez com o objetivo de separar o gramado saudável do não saudável.</a:t>
            </a:r>
          </a:p>
          <a:p>
            <a:r>
              <a:rPr lang="pt-BR" dirty="0"/>
              <a:t>O resultado é uma imagem onde a grama que aparece foi considerada como saudável o suficiente para não receber água no dia.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F47A9D7-D526-4CCB-A693-581ABCF293C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94" y="2447087"/>
            <a:ext cx="456184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50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51DC3-B142-4EE5-87D4-6D4E2665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Vetor de Blocos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DF8860-4CA2-43D7-BB20-85F836797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Após o último processo referente ao processamento de imagens, tem-se como resultado um vetor de blocos com as seguintes informações: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Essa estrutura é utilizada pelos módulos de tomada de decisão e aspersores.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11D3F8-0AB7-44FB-B0C7-3A5AEBF7B1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87927" y="2652712"/>
            <a:ext cx="31432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12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49BF42-D05C-4553-9417-7B86957592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01627-6861-4EA9-BE98-E0CE33A894D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1F46D9-0531-4BE1-9207-97B8962D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787" y="3118756"/>
            <a:ext cx="3345545" cy="620486"/>
          </a:xfrm>
          <a:noFill/>
        </p:spPr>
        <p:txBody>
          <a:bodyPr anchor="t">
            <a:normAutofit/>
          </a:bodyPr>
          <a:lstStyle/>
          <a:p>
            <a:r>
              <a:rPr lang="pt-BR" sz="2800" dirty="0">
                <a:solidFill>
                  <a:srgbClr val="FFFFFF"/>
                </a:solidFill>
              </a:rPr>
              <a:t>Tomada de Decisão</a:t>
            </a:r>
          </a:p>
        </p:txBody>
      </p:sp>
      <p:pic>
        <p:nvPicPr>
          <p:cNvPr id="5" name="Espaço Reservado para Conteúdo 4" descr="Uma imagem contendo objeto&#10;&#10;Descrição gerada com alta confiança">
            <a:extLst>
              <a:ext uri="{FF2B5EF4-FFF2-40B4-BE49-F238E27FC236}">
                <a16:creationId xmlns:a16="http://schemas.microsoft.com/office/drawing/2014/main" id="{A268E2A1-D4CE-4EE0-A1EA-E906C7155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88" y="209087"/>
            <a:ext cx="2278918" cy="6439826"/>
          </a:xfrm>
        </p:spPr>
      </p:pic>
    </p:spTree>
    <p:extLst>
      <p:ext uri="{BB962C8B-B14F-4D97-AF65-F5344CB8AC3E}">
        <p14:creationId xmlns:p14="http://schemas.microsoft.com/office/powerpoint/2010/main" val="961157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27AFC-E8DB-4079-8B94-3E85DEA9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Informação Sobre o Clima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78B325-8FB0-4DDB-B056-91163F8AE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334735"/>
            <a:ext cx="3763134" cy="4351337"/>
          </a:xfrm>
        </p:spPr>
        <p:txBody>
          <a:bodyPr/>
          <a:lstStyle/>
          <a:p>
            <a:r>
              <a:rPr lang="pt-BR" dirty="0"/>
              <a:t>As informações sobre o clima utilizadas no processo de tomada de decisão são obtidas através do comando:</a:t>
            </a:r>
          </a:p>
          <a:p>
            <a:endParaRPr lang="pt-BR" dirty="0"/>
          </a:p>
          <a:p>
            <a:r>
              <a:rPr lang="pt-BR" dirty="0"/>
              <a:t>O resultado, visto na figura ao lado, é salvo num arquivo de texto para ser </a:t>
            </a:r>
            <a:r>
              <a:rPr lang="pt-BR" dirty="0" err="1"/>
              <a:t>parseado</a:t>
            </a:r>
            <a:r>
              <a:rPr lang="pt-BR" dirty="0"/>
              <a:t> pelo programa principal.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24A208B-A8F4-4C76-A872-31B6FE15A8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1194" y="3580876"/>
            <a:ext cx="3676650" cy="2667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E7EF709-DD77-4868-9632-18FCE24776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47844" y="2334735"/>
            <a:ext cx="5972175" cy="33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43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3B652-1C55-4728-8511-540FC506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46EE6B-915C-4E5E-BFD0-6388C983F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40903"/>
            <a:ext cx="8595360" cy="4351337"/>
          </a:xfrm>
        </p:spPr>
        <p:txBody>
          <a:bodyPr/>
          <a:lstStyle/>
          <a:p>
            <a:r>
              <a:rPr lang="pt-BR" dirty="0"/>
              <a:t>No Brasil, a cada 100 litros de água tratada, somente 63 são consumidos, que o consumo médio brasileiro é de 166,3 litros por habitante/dia, 51% acima dos 110 litros por habitante/dia recomendados pela ONU e que 72% do consumo de água no Brasil vem da agricultura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pt-BR" dirty="0"/>
              <a:t>Massificação de placas de desenvolvimento de aplicações com microprocessadores, como a </a:t>
            </a:r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, e micro controladores, como o </a:t>
            </a:r>
            <a:r>
              <a:rPr lang="pt-BR" dirty="0" err="1"/>
              <a:t>Arduino</a:t>
            </a:r>
            <a:r>
              <a:rPr lang="pt-BR" dirty="0"/>
              <a:t>, que permitem projetos caseiros a um baixo custo.</a:t>
            </a:r>
            <a:endParaRPr lang="en-US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24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EC5B8-71EF-47CD-87B5-472F2124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Coeficiente de Chuva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03DF89-54DD-47E0-BA04-956CC3B21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9425703" cy="4351337"/>
          </a:xfrm>
        </p:spPr>
        <p:txBody>
          <a:bodyPr/>
          <a:lstStyle/>
          <a:p>
            <a:r>
              <a:rPr lang="pt-BR" sz="1600" dirty="0"/>
              <a:t>Com os dados obtidos sobre o clima, é calculado um coeficiente que leva em consideração a probabilidade de chuva e o clima do dia atual e dos dois seguintes.</a:t>
            </a:r>
          </a:p>
          <a:p>
            <a:r>
              <a:rPr lang="pt-BR" sz="1600" dirty="0"/>
              <a:t>Para cada status de clima é atribuído um coeficiente:</a:t>
            </a:r>
          </a:p>
          <a:p>
            <a:pPr lvl="1"/>
            <a:r>
              <a:rPr lang="pt-BR" sz="1400" i="1" dirty="0" err="1"/>
              <a:t>Sunny</a:t>
            </a:r>
            <a:r>
              <a:rPr lang="pt-BR" sz="1400" dirty="0"/>
              <a:t> (Ensolarado) = 3</a:t>
            </a:r>
            <a:endParaRPr lang="en-US" sz="1400" dirty="0"/>
          </a:p>
          <a:p>
            <a:pPr lvl="1"/>
            <a:r>
              <a:rPr lang="pt-BR" sz="1400" i="1" dirty="0" err="1"/>
              <a:t>Clear</a:t>
            </a:r>
            <a:r>
              <a:rPr lang="pt-BR" sz="1400" dirty="0"/>
              <a:t> (Tempo Claro) = 2</a:t>
            </a:r>
            <a:endParaRPr lang="en-US" sz="1400" dirty="0"/>
          </a:p>
          <a:p>
            <a:pPr lvl="1"/>
            <a:r>
              <a:rPr lang="pt-BR" sz="1400" i="1" dirty="0" err="1"/>
              <a:t>Cloudy</a:t>
            </a:r>
            <a:r>
              <a:rPr lang="pt-BR" sz="1400" i="1" dirty="0"/>
              <a:t>/</a:t>
            </a:r>
            <a:r>
              <a:rPr lang="pt-BR" sz="1400" i="1" dirty="0" err="1"/>
              <a:t>Overcast</a:t>
            </a:r>
            <a:r>
              <a:rPr lang="pt-BR" sz="1400" dirty="0"/>
              <a:t> (Nublado)/ </a:t>
            </a:r>
            <a:r>
              <a:rPr lang="pt-BR" sz="1400" i="1" dirty="0"/>
              <a:t>Fog</a:t>
            </a:r>
            <a:r>
              <a:rPr lang="pt-BR" sz="1400" dirty="0"/>
              <a:t> = 1</a:t>
            </a:r>
            <a:endParaRPr lang="en-US" sz="1400" dirty="0"/>
          </a:p>
          <a:p>
            <a:pPr lvl="1"/>
            <a:r>
              <a:rPr lang="pt-BR" sz="1400" i="1" dirty="0" err="1"/>
              <a:t>Rain</a:t>
            </a:r>
            <a:r>
              <a:rPr lang="pt-BR" sz="1400" dirty="0"/>
              <a:t> (Chuva) = 0</a:t>
            </a:r>
            <a:endParaRPr lang="en-US" sz="1400" dirty="0"/>
          </a:p>
          <a:p>
            <a:pPr lvl="1"/>
            <a:r>
              <a:rPr lang="pt-BR" sz="1400" i="1" dirty="0" err="1"/>
              <a:t>Snow</a:t>
            </a:r>
            <a:r>
              <a:rPr lang="pt-BR" sz="1400" dirty="0"/>
              <a:t> (Neve) = 0</a:t>
            </a:r>
            <a:endParaRPr lang="en-US" sz="1400" dirty="0"/>
          </a:p>
          <a:p>
            <a:r>
              <a:rPr lang="pt-BR" sz="1600" dirty="0"/>
              <a:t>Esses coeficientes são salvos num vetor assim como a probabilidade de chuva para cada parte do dia e então é feito o cálculo do coeficiente:</a:t>
            </a:r>
          </a:p>
          <a:p>
            <a:endParaRPr lang="pt-BR" sz="1600" dirty="0"/>
          </a:p>
          <a:p>
            <a:endParaRPr lang="pt-BR" sz="1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94CD56-1DC5-4886-82A0-61E3C7B6C4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5322" y="4937795"/>
            <a:ext cx="56388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96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2D73F-D50D-4905-9C78-3951F0D4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Informação Sobre o Vento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FF4A3E-9BFD-46D1-BBDA-74AC7E8E1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494" y="1912690"/>
            <a:ext cx="7261343" cy="4351337"/>
          </a:xfrm>
        </p:spPr>
        <p:txBody>
          <a:bodyPr/>
          <a:lstStyle/>
          <a:p>
            <a:r>
              <a:rPr lang="pt-BR" dirty="0"/>
              <a:t>Assim como a informação sobre o clima, a informação sobre a velocidade do vento é obtida através de uma chamada ao sistema que executa um comando no terminal:</a:t>
            </a:r>
          </a:p>
          <a:p>
            <a:endParaRPr lang="pt-BR" dirty="0"/>
          </a:p>
          <a:p>
            <a:r>
              <a:rPr lang="pt-BR" dirty="0"/>
              <a:t>O resultado apresenta-se no próprio terminal, como no exemplo abaixo:</a:t>
            </a:r>
          </a:p>
          <a:p>
            <a:endParaRPr lang="pt-BR" dirty="0"/>
          </a:p>
          <a:p>
            <a:r>
              <a:rPr lang="pt-BR" dirty="0"/>
              <a:t>Assim como o resultado da chamada para o clima, o resultado da chamada ao </a:t>
            </a:r>
            <a:r>
              <a:rPr lang="pt-BR" dirty="0" err="1"/>
              <a:t>ansiweather</a:t>
            </a:r>
            <a:r>
              <a:rPr lang="pt-BR" dirty="0"/>
              <a:t> é salva num arquivo texto que será </a:t>
            </a:r>
            <a:r>
              <a:rPr lang="pt-BR" dirty="0" err="1"/>
              <a:t>parseado</a:t>
            </a:r>
            <a:r>
              <a:rPr lang="pt-BR" dirty="0"/>
              <a:t> depois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89BAD40-C246-4809-8AA2-E78A9F7EB3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7192" y="2922908"/>
            <a:ext cx="4191000" cy="257175"/>
          </a:xfrm>
          <a:prstGeom prst="rect">
            <a:avLst/>
          </a:prstGeom>
        </p:spPr>
      </p:pic>
      <p:pic>
        <p:nvPicPr>
          <p:cNvPr id="2050" name="Picture 2" descr="AnsiWeather Screenshot">
            <a:extLst>
              <a:ext uri="{FF2B5EF4-FFF2-40B4-BE49-F238E27FC236}">
                <a16:creationId xmlns:a16="http://schemas.microsoft.com/office/drawing/2014/main" id="{0C561DF6-B9FD-4B6B-A84E-71979835B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642" y="4190301"/>
            <a:ext cx="6533045" cy="26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58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1EF70-044F-43C3-9B58-31CF28FAF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Extrair Valor da Umidade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ADFA58-7BB7-4AD3-9B01-B5EA61E18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582132"/>
            <a:ext cx="3788300" cy="4351337"/>
          </a:xfrm>
        </p:spPr>
        <p:txBody>
          <a:bodyPr/>
          <a:lstStyle/>
          <a:p>
            <a:r>
              <a:rPr lang="pt-BR" dirty="0"/>
              <a:t>O valor da umidade utilizado pelo programa principal é extraído de um sensor de umidade do solo YL-69.</a:t>
            </a:r>
          </a:p>
          <a:p>
            <a:endParaRPr lang="pt-BR" dirty="0"/>
          </a:p>
          <a:p>
            <a:r>
              <a:rPr lang="pt-BR" dirty="0"/>
              <a:t>O sensor obtém a umidade do solo passando uma corrente pelo solo através das sondas e então lê a resistência entre elas.</a:t>
            </a:r>
          </a:p>
        </p:txBody>
      </p:sp>
      <p:pic>
        <p:nvPicPr>
          <p:cNvPr id="5" name="Imagem 4" descr="Uma imagem contendo mesa&#10;&#10;Descrição gerada com alta confiança">
            <a:extLst>
              <a:ext uri="{FF2B5EF4-FFF2-40B4-BE49-F238E27FC236}">
                <a16:creationId xmlns:a16="http://schemas.microsoft.com/office/drawing/2014/main" id="{FFE1D8CF-ADDB-4ED2-993D-C8E727638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03581" y="1475872"/>
            <a:ext cx="2844671" cy="50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51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6373B-F502-4F94-B8AE-A0B44168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Extrair Valor da Insolação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891BB552-5268-4C67-8485-7CE779A8C77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8537" y="2192912"/>
            <a:ext cx="2447627" cy="435133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0979522-44D1-4630-82DF-7FFA4E0DF8C5}"/>
              </a:ext>
            </a:extLst>
          </p:cNvPr>
          <p:cNvSpPr txBox="1"/>
          <p:nvPr/>
        </p:nvSpPr>
        <p:spPr>
          <a:xfrm>
            <a:off x="1261872" y="2192912"/>
            <a:ext cx="45013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valor da insolação utilizado pelo programa principal é obtido através de um sensor fotovoltaico.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valor lido é uma tensão gerada pelas células fotovoltaicas associadas em paralelo através do efeito fotovoltaico.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Devido a tensão de operação do </a:t>
            </a:r>
            <a:r>
              <a:rPr lang="pt-BR" dirty="0" err="1"/>
              <a:t>Arduino</a:t>
            </a:r>
            <a:r>
              <a:rPr lang="pt-BR" dirty="0"/>
              <a:t>, que é responsável por ler os valores gerados, ser 5V, foi necessário um potenciômetro para garantir que não fosse lido uma tensão maior do que a permitida.</a:t>
            </a:r>
          </a:p>
        </p:txBody>
      </p:sp>
    </p:spTree>
    <p:extLst>
      <p:ext uri="{BB962C8B-B14F-4D97-AF65-F5344CB8AC3E}">
        <p14:creationId xmlns:p14="http://schemas.microsoft.com/office/powerpoint/2010/main" val="876735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A43AD0-4739-4F7F-84E8-D647298FD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Anterior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1E5785-9EEB-4058-8813-666FFBB50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923255"/>
            <a:ext cx="3586965" cy="4351337"/>
          </a:xfrm>
        </p:spPr>
        <p:txBody>
          <a:bodyPr/>
          <a:lstStyle/>
          <a:p>
            <a:r>
              <a:rPr lang="pt-BR" dirty="0"/>
              <a:t>O resultado do dia é salvo num arquivo que será lido no dia seguinte.</a:t>
            </a:r>
          </a:p>
          <a:p>
            <a:r>
              <a:rPr lang="pt-BR" dirty="0"/>
              <a:t>Nesse arquivo cada linha representa respectivamente: Coordenada X, Coordenada Y, Quantidade de Água.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CCD827-49D6-499F-838A-06831E2F8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165" y="1923255"/>
            <a:ext cx="11620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96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FB105-E141-4B56-A882-23B2F8E91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do Valor da Cor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7DD52A-5D5C-4305-AE16-7DBF75FBC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012791"/>
            <a:ext cx="3930913" cy="4351337"/>
          </a:xfrm>
        </p:spPr>
        <p:txBody>
          <a:bodyPr/>
          <a:lstStyle/>
          <a:p>
            <a:r>
              <a:rPr lang="pt-BR" dirty="0"/>
              <a:t>A cor do gramado é contabilizada na tomada de decisão através de um valor numérico. É feita uma diferença de vetores entre a cor do bloco e a cor considerada como a que menos precisa de água. </a:t>
            </a:r>
          </a:p>
          <a:p>
            <a:r>
              <a:rPr lang="pt-BR" dirty="0"/>
              <a:t>Com essa diferença é calculada a porcentagem, onde 0 significa que não é necessário regar o bloco e 1 significa que o bloco precisa do máximo de água.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545734-9042-4AED-911E-553AB8EDB0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08192" y="2669540"/>
            <a:ext cx="3038475" cy="151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05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D457B-EB9E-47EF-B22B-85EF5A28F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Cálculo do Índice de Necessidade de Água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471A54-7E08-4E82-A2AD-7E847EC98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964469" cy="4351337"/>
          </a:xfrm>
        </p:spPr>
        <p:txBody>
          <a:bodyPr/>
          <a:lstStyle/>
          <a:p>
            <a:r>
              <a:rPr lang="pt-BR" dirty="0"/>
              <a:t>O índice de necessidade de água é resultado de uma equação que leva em conta todos os valores citados anteriormente.</a:t>
            </a:r>
          </a:p>
          <a:p>
            <a:r>
              <a:rPr lang="pt-BR" dirty="0"/>
              <a:t>Seu valor varia de 0 a 100, sendo 0: não é necessário regar o bloco; e 100: é preciso regar o máximo estipulado.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08D882-8951-4C8D-BC27-8F6D2C2ECA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41788" y="4579471"/>
            <a:ext cx="6828790" cy="145732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75FB54F-4D33-490E-9692-8CBFF128F083}"/>
              </a:ext>
            </a:extLst>
          </p:cNvPr>
          <p:cNvSpPr txBox="1"/>
          <p:nvPr/>
        </p:nvSpPr>
        <p:spPr>
          <a:xfrm>
            <a:off x="5956183" y="1828800"/>
            <a:ext cx="39644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variável </a:t>
            </a:r>
            <a:r>
              <a:rPr lang="pt-BR" dirty="0" err="1"/>
              <a:t>coeficienteChuva</a:t>
            </a:r>
            <a:r>
              <a:rPr lang="pt-BR" dirty="0"/>
              <a:t> é uma porcentagem calculada com os valores obtidos após ter o arquivo contendo as informações sobre o clima </a:t>
            </a:r>
            <a:r>
              <a:rPr lang="pt-BR" dirty="0" err="1"/>
              <a:t>parseado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Quanto maior o coeficiente, menor a chance de chover.</a:t>
            </a:r>
          </a:p>
        </p:txBody>
      </p:sp>
    </p:spTree>
    <p:extLst>
      <p:ext uri="{BB962C8B-B14F-4D97-AF65-F5344CB8AC3E}">
        <p14:creationId xmlns:p14="http://schemas.microsoft.com/office/powerpoint/2010/main" val="4294351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84639-DDAD-4CC4-AE0E-B74CA8C9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Tomada de Decisão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FB3FC1-BA91-4F34-A794-22703939D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744645" cy="4351337"/>
          </a:xfrm>
        </p:spPr>
        <p:txBody>
          <a:bodyPr>
            <a:normAutofit/>
          </a:bodyPr>
          <a:lstStyle/>
          <a:p>
            <a:r>
              <a:rPr lang="pt-BR" sz="1600" dirty="0"/>
              <a:t>A tomada de decisão é feita através de uma máquina de estado, que após calculado o índice, decide se o bloco será regado ou não.</a:t>
            </a:r>
          </a:p>
          <a:p>
            <a:r>
              <a:rPr lang="pt-BR" sz="1600" dirty="0"/>
              <a:t>São 6 estados: INICIAL, CALC, REGA, NAOREGA e FIM.</a:t>
            </a:r>
          </a:p>
          <a:p>
            <a:r>
              <a:rPr lang="pt-BR" sz="1600" dirty="0"/>
              <a:t>Os dois primeiros são sequenciais e sempre são acionados, os estados REGA e NAOREGA são os estados que irão </a:t>
            </a:r>
            <a:r>
              <a:rPr lang="pt-BR" sz="1600" dirty="0" err="1"/>
              <a:t>setar</a:t>
            </a:r>
            <a:r>
              <a:rPr lang="pt-BR" sz="1600" dirty="0"/>
              <a:t> para o programa a decisão final.</a:t>
            </a:r>
          </a:p>
          <a:p>
            <a:r>
              <a:rPr lang="pt-BR" sz="1600" dirty="0"/>
              <a:t>Caso o estado acionado seja REGA, o índice calculado é utilizado como a quantidade de água necessária para o bloco.</a:t>
            </a:r>
          </a:p>
          <a:p>
            <a:r>
              <a:rPr lang="pt-BR" sz="1600" dirty="0"/>
              <a:t>Caso seja o NAOREGA, essa quantidade é considerada 0.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F7B78D-F168-4E51-9467-B3FACA59B0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98144" y="895739"/>
            <a:ext cx="3725366" cy="557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73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49BF42-D05C-4553-9417-7B86957592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01627-6861-4EA9-BE98-E0CE33A894D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7B8873-7F98-47B0-9133-961B47EBA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7" y="3138335"/>
            <a:ext cx="3092718" cy="581327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Aspersores</a:t>
            </a:r>
          </a:p>
        </p:txBody>
      </p:sp>
      <p:pic>
        <p:nvPicPr>
          <p:cNvPr id="5" name="Espaço Reservado para Conteúdo 4" descr="Uma imagem contendo sinal, captura de tela&#10;&#10;Descrição gerada com alta confiança">
            <a:extLst>
              <a:ext uri="{FF2B5EF4-FFF2-40B4-BE49-F238E27FC236}">
                <a16:creationId xmlns:a16="http://schemas.microsoft.com/office/drawing/2014/main" id="{A170DD0A-0568-4FBA-8FE0-6968E52B5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171" y="246800"/>
            <a:ext cx="1898152" cy="6364395"/>
          </a:xfrm>
        </p:spPr>
      </p:pic>
    </p:spTree>
    <p:extLst>
      <p:ext uri="{BB962C8B-B14F-4D97-AF65-F5344CB8AC3E}">
        <p14:creationId xmlns:p14="http://schemas.microsoft.com/office/powerpoint/2010/main" val="2467701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8C4014-D1CB-4BB3-B626-FA7D55629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Leitura de Posição dos Aspersores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08A872-8C79-49C6-9010-A0C09641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40903"/>
            <a:ext cx="4736256" cy="4351337"/>
          </a:xfrm>
        </p:spPr>
        <p:txBody>
          <a:bodyPr/>
          <a:lstStyle/>
          <a:p>
            <a:r>
              <a:rPr lang="pt-BR" dirty="0"/>
              <a:t>A posição dos aspersores no gramado é determinada por um arquivo de texto que deve ser editado pelo usuário.</a:t>
            </a:r>
          </a:p>
          <a:p>
            <a:r>
              <a:rPr lang="pt-BR" dirty="0"/>
              <a:t>Esse arquivo contém em cada linha as coordenadas X e Y. Os valores lidos são colocados em uma </a:t>
            </a:r>
            <a:r>
              <a:rPr lang="pt-BR" dirty="0" err="1"/>
              <a:t>struct</a:t>
            </a:r>
            <a:r>
              <a:rPr lang="pt-BR" dirty="0"/>
              <a:t> como abaixo: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 orientação é calculada pelo programa e para esse projeto o seu cálculo leva em consideração o gramado usado para testes.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1AFBA3-2207-4F2C-A692-628C2B1C4D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1532" y="4083428"/>
            <a:ext cx="2876936" cy="9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38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CD536-4F39-475B-8B17-CF1B62E4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8A1D8A-75F2-4E3A-A215-CED264068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399251"/>
            <a:ext cx="8595360" cy="4351337"/>
          </a:xfrm>
        </p:spPr>
        <p:txBody>
          <a:bodyPr/>
          <a:lstStyle/>
          <a:p>
            <a:r>
              <a:rPr lang="pt-BR" dirty="0"/>
              <a:t>Desenvolver um sistema de irrigação inteligente </a:t>
            </a:r>
            <a:r>
              <a:rPr lang="pt-BR" i="1" dirty="0"/>
              <a:t>open </a:t>
            </a:r>
            <a:r>
              <a:rPr lang="pt-BR" i="1" dirty="0" err="1"/>
              <a:t>source</a:t>
            </a:r>
            <a:r>
              <a:rPr lang="pt-BR" dirty="0"/>
              <a:t> de fácil implementação, baixo custo e de manuseio simplificado.</a:t>
            </a:r>
          </a:p>
          <a:p>
            <a:r>
              <a:rPr lang="pt-BR" dirty="0"/>
              <a:t>Utilizar dados da Internet, imagens do gramado e valores de sensores para tomar uma decisão otimizada para cada dia.</a:t>
            </a:r>
          </a:p>
          <a:p>
            <a:r>
              <a:rPr lang="pt-BR" dirty="0"/>
              <a:t>Diminuir o excesso no consumo de água ao irrigar o gramado, evitando o desperdício.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1490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572E5-BB40-4565-8848-5C7BDD588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do Jato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B269E2-3CFE-43B0-8E63-78EB92D38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40903"/>
            <a:ext cx="3338120" cy="4351337"/>
          </a:xfrm>
        </p:spPr>
        <p:txBody>
          <a:bodyPr/>
          <a:lstStyle/>
          <a:p>
            <a:r>
              <a:rPr lang="pt-BR" sz="1400" dirty="0"/>
              <a:t>A principal função do módulo dos aspersores é modelar uma </a:t>
            </a:r>
            <a:r>
              <a:rPr lang="pt-BR" sz="1400" dirty="0" err="1"/>
              <a:t>struct</a:t>
            </a:r>
            <a:r>
              <a:rPr lang="pt-BR" sz="1400" dirty="0"/>
              <a:t> que contém as informações necessárias para regar um bloco. A </a:t>
            </a:r>
            <a:r>
              <a:rPr lang="pt-BR" sz="1400" dirty="0" err="1"/>
              <a:t>struct</a:t>
            </a:r>
            <a:r>
              <a:rPr lang="pt-BR" sz="1400" dirty="0"/>
              <a:t> tem a seguinte forma:</a:t>
            </a:r>
          </a:p>
          <a:p>
            <a:endParaRPr lang="pt-BR" sz="1400" dirty="0"/>
          </a:p>
          <a:p>
            <a:pPr marL="0" indent="0">
              <a:buNone/>
            </a:pPr>
            <a:endParaRPr lang="pt-BR" sz="1400" dirty="0"/>
          </a:p>
          <a:p>
            <a:endParaRPr lang="pt-BR" sz="1400" dirty="0"/>
          </a:p>
          <a:p>
            <a:r>
              <a:rPr lang="pt-BR" sz="1400" dirty="0"/>
              <a:t>A modelagem do jato engloba todas as etapas do fluxograma após a leitura da posição dos aspersores.</a:t>
            </a:r>
          </a:p>
          <a:p>
            <a:r>
              <a:rPr lang="pt-BR" sz="1400" dirty="0"/>
              <a:t>Todo esse processo de modelagem é feito por uma função.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903CD2-7C87-49DC-8AFE-07E859BEDB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87562" y="3057508"/>
            <a:ext cx="2486740" cy="114290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D80593-372E-4C5A-A077-6078EC243F7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25682" y="2317993"/>
            <a:ext cx="5825820" cy="338301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4FD133E-1092-41E1-9B96-91ECF843BB8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93627" y="1864678"/>
            <a:ext cx="5857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81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49BF42-D05C-4553-9417-7B86957592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01627-6861-4EA9-BE98-E0CE33A894D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13BE1F-5A01-4D88-9B63-CA37F7477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3188670"/>
            <a:ext cx="3092718" cy="480658"/>
          </a:xfrm>
          <a:noFill/>
        </p:spPr>
        <p:txBody>
          <a:bodyPr anchor="t">
            <a:normAutofit fontScale="90000"/>
          </a:bodyPr>
          <a:lstStyle/>
          <a:p>
            <a:pPr algn="ctr"/>
            <a:r>
              <a:rPr lang="pt-BR" sz="2800" dirty="0">
                <a:solidFill>
                  <a:srgbClr val="FFFFFF"/>
                </a:solidFill>
              </a:rPr>
              <a:t>Programa Principal</a:t>
            </a:r>
          </a:p>
        </p:txBody>
      </p:sp>
      <p:pic>
        <p:nvPicPr>
          <p:cNvPr id="5" name="Espaço Reservado para Conteúdo 4" descr="Uma imagem contendo mapa, texto&#10;&#10;Descrição gerada com muito alta confiança">
            <a:extLst>
              <a:ext uri="{FF2B5EF4-FFF2-40B4-BE49-F238E27FC236}">
                <a16:creationId xmlns:a16="http://schemas.microsoft.com/office/drawing/2014/main" id="{87716381-15F0-4E18-AD1B-9129D3412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467" y="228910"/>
            <a:ext cx="3393557" cy="6400177"/>
          </a:xfrm>
        </p:spPr>
      </p:pic>
    </p:spTree>
    <p:extLst>
      <p:ext uri="{BB962C8B-B14F-4D97-AF65-F5344CB8AC3E}">
        <p14:creationId xmlns:p14="http://schemas.microsoft.com/office/powerpoint/2010/main" val="1032507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800B1-C391-4B81-A214-5C6B7B59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 Principal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5BBEA5-419D-4BD3-AA5C-1B71926DA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40903"/>
            <a:ext cx="7697570" cy="4351337"/>
          </a:xfrm>
        </p:spPr>
        <p:txBody>
          <a:bodyPr/>
          <a:lstStyle/>
          <a:p>
            <a:r>
              <a:rPr lang="pt-BR" dirty="0"/>
              <a:t>O programa principal, desenvolvido em C++ assim como o resto dos módulos é responsável por unir todos os módulos e comunicar-se com o </a:t>
            </a:r>
            <a:r>
              <a:rPr lang="pt-BR" dirty="0" err="1"/>
              <a:t>Arduino</a:t>
            </a:r>
            <a:r>
              <a:rPr lang="pt-BR" dirty="0"/>
              <a:t> através de scripts em Python.</a:t>
            </a:r>
          </a:p>
          <a:p>
            <a:r>
              <a:rPr lang="pt-BR" dirty="0"/>
              <a:t>Para garantir a execução automatizada do programa utiliza-se um conjunto de scripts e um executável compilado de um código auxiliar, desenvolvido em C++.</a:t>
            </a:r>
          </a:p>
          <a:p>
            <a:r>
              <a:rPr lang="pt-BR" dirty="0"/>
              <a:t>Esse código auxiliar verifica a temperatura utilizando o mesmo comando usado para obter o valor da velocidade do vento e programa a execução do programa principal de acordo utilizando uma chamada ao sistema para executar o programa </a:t>
            </a:r>
            <a:r>
              <a:rPr lang="pt-BR" dirty="0" err="1"/>
              <a:t>crontab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0071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58EC8D-68D1-4138-B719-BE00C78AD14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3015" y="0"/>
            <a:ext cx="9859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4579E4-5B5F-42C9-B08F-A904C81B14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143301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5FAB37-9FB9-4012-A9F8-E79EBBC04C3F}"/>
              </a:ext>
            </a:extLst>
          </p:cNvPr>
          <p:cNvSpPr txBox="1"/>
          <p:nvPr/>
        </p:nvSpPr>
        <p:spPr>
          <a:xfrm>
            <a:off x="2866032" y="3048777"/>
            <a:ext cx="6997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70974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94957-27CE-4467-9832-43D43745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Protótipo do Projeto</a:t>
            </a:r>
          </a:p>
        </p:txBody>
      </p:sp>
      <p:pic>
        <p:nvPicPr>
          <p:cNvPr id="5" name="Espaço Reservado para Conteúdo 4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6DE4AD6F-112E-4292-8A5E-CF788B172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18" y="1691322"/>
            <a:ext cx="5255160" cy="435133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B266B7E-5C1A-4219-94EA-89C5DAEABCBE}"/>
              </a:ext>
            </a:extLst>
          </p:cNvPr>
          <p:cNvSpPr txBox="1"/>
          <p:nvPr/>
        </p:nvSpPr>
        <p:spPr>
          <a:xfrm>
            <a:off x="774441" y="2192694"/>
            <a:ext cx="38348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protótipo do hardware do projeto consiste em um </a:t>
            </a:r>
            <a:r>
              <a:rPr lang="pt-BR" dirty="0" err="1"/>
              <a:t>Arduino</a:t>
            </a:r>
            <a:r>
              <a:rPr lang="pt-BR" dirty="0"/>
              <a:t> Uno ligado através das portas serias a uma </a:t>
            </a:r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Os sensores e os módulos que precisam ser controlados, como o motor servo e válvula de água são ligados no </a:t>
            </a:r>
            <a:r>
              <a:rPr lang="pt-BR" dirty="0" err="1"/>
              <a:t>Arduino</a:t>
            </a:r>
            <a:r>
              <a:rPr lang="pt-BR" dirty="0"/>
              <a:t>, que recebe e envia dados para a </a:t>
            </a:r>
            <a:r>
              <a:rPr lang="pt-BR" dirty="0" err="1"/>
              <a:t>Raspberry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591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0C016-811B-444C-9907-D2B8FA85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 do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CAD203-6C4D-41FA-A927-BCF6EC964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40903"/>
            <a:ext cx="3972858" cy="4351337"/>
          </a:xfrm>
        </p:spPr>
        <p:txBody>
          <a:bodyPr/>
          <a:lstStyle/>
          <a:p>
            <a:r>
              <a:rPr lang="pt-BR" dirty="0"/>
              <a:t>Para o desenvolvimento do TCC foi implementado o protótipo sem os módulos controlados pelo </a:t>
            </a:r>
            <a:r>
              <a:rPr lang="pt-BR" dirty="0" err="1"/>
              <a:t>Arduino</a:t>
            </a:r>
            <a:r>
              <a:rPr lang="pt-BR" dirty="0"/>
              <a:t>: o motor servo e a válvula d’água.</a:t>
            </a:r>
          </a:p>
          <a:p>
            <a:endParaRPr lang="pt-BR" dirty="0"/>
          </a:p>
          <a:p>
            <a:r>
              <a:rPr lang="pt-BR" dirty="0"/>
              <a:t>Além da ausência desses módulos, outra diferença é que a comunicação se dá pela porta USB da </a:t>
            </a:r>
            <a:r>
              <a:rPr lang="pt-BR" dirty="0" err="1"/>
              <a:t>Raspberry</a:t>
            </a:r>
            <a:r>
              <a:rPr lang="pt-BR" dirty="0"/>
              <a:t> e não pelas portas seriais.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376F2A-ABC7-4A1E-8362-B2DC72A2A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34995" y="1370706"/>
            <a:ext cx="2966053" cy="527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40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58B06B-D279-458E-A8FB-47C241CB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 em Execução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3289CB-3738-4579-B031-4735EA253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8370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FFE664-A3F2-4977-A6E3-C38CF57A16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1" y="0"/>
            <a:ext cx="100059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5C471A-7EB8-45A1-901F-B4BBC499F1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812"/>
            <a:ext cx="4059079" cy="6860812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64DE7C-045A-41C5-8D9B-C10C7D398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62" y="3064420"/>
            <a:ext cx="2635737" cy="726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pt-BR" sz="3600" dirty="0">
                <a:solidFill>
                  <a:schemeClr val="bg1"/>
                </a:solidFill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3109654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58EC8D-68D1-4138-B719-BE00C78AD14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3015" y="0"/>
            <a:ext cx="9859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4579E4-5B5F-42C9-B08F-A904C81B14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143301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65DB6-4780-4B80-A640-4EF5CEA98886}"/>
              </a:ext>
            </a:extLst>
          </p:cNvPr>
          <p:cNvSpPr txBox="1"/>
          <p:nvPr/>
        </p:nvSpPr>
        <p:spPr>
          <a:xfrm>
            <a:off x="2596626" y="2964524"/>
            <a:ext cx="753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Simulação com Valores dos Sensores (</a:t>
            </a:r>
            <a:r>
              <a:rPr lang="pt-BR" sz="2400" dirty="0" err="1"/>
              <a:t>Raspberry</a:t>
            </a:r>
            <a:r>
              <a:rPr lang="pt-BR" sz="2400" dirty="0"/>
              <a:t> </a:t>
            </a:r>
            <a:r>
              <a:rPr lang="pt-BR" sz="2400" dirty="0" err="1"/>
              <a:t>Pi</a:t>
            </a:r>
            <a:r>
              <a:rPr lang="pt-BR" sz="2400" dirty="0"/>
              <a:t>)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343464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51837-49B0-41B6-8C31-C929231B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Simulação com Valores dos Sensores (</a:t>
            </a:r>
            <a:r>
              <a:rPr lang="pt-BR" sz="3200" dirty="0" err="1"/>
              <a:t>Raspberry</a:t>
            </a:r>
            <a:r>
              <a:rPr lang="pt-BR" sz="3200" dirty="0"/>
              <a:t> </a:t>
            </a:r>
            <a:r>
              <a:rPr lang="pt-BR" sz="3200" dirty="0" err="1"/>
              <a:t>Pi</a:t>
            </a:r>
            <a:r>
              <a:rPr lang="pt-BR" sz="3200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90AE5D-AC3F-4AC5-9506-366EF7CEA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964469" cy="4351337"/>
          </a:xfrm>
        </p:spPr>
        <p:txBody>
          <a:bodyPr/>
          <a:lstStyle/>
          <a:p>
            <a:r>
              <a:rPr lang="pt-BR" dirty="0"/>
              <a:t>A simulação feita na </a:t>
            </a:r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levou em consideração os dados obtidos dos sensores, sem nenhuma alteração.</a:t>
            </a:r>
          </a:p>
          <a:p>
            <a:r>
              <a:rPr lang="pt-BR" dirty="0"/>
              <a:t>Como não foi possível testar com os aspersores, gerou-se uma imagem que representa graficamente a necessidade de água de cada bloco (quanto mais claro for o azul, mais água é necessário).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479929-09EE-491C-A796-E84069FD13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642" y="1951037"/>
            <a:ext cx="556387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33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811989-19B1-4A74-BCFC-1B22A8C5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Automação Residencial</a:t>
            </a:r>
            <a:endParaRPr lang="en-US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7E8DFA1-3863-45FC-A661-EFE3ACBE8E7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8182" y="1940767"/>
            <a:ext cx="3966330" cy="381016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7D97AAA-507E-481B-9D98-CEFB068D7489}"/>
              </a:ext>
            </a:extLst>
          </p:cNvPr>
          <p:cNvSpPr txBox="1"/>
          <p:nvPr/>
        </p:nvSpPr>
        <p:spPr>
          <a:xfrm>
            <a:off x="345233" y="1940767"/>
            <a:ext cx="61955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Um conjunto de tecnologias que ajudam na gestão e execução de tarefas domésticas cotidianas.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Representa o emprego de tecnologias ao ambiente doméstico (incluindo residências, condomínios, hotéis), com o objetivo de propiciar conforto, praticidade, produtividade, economia, eficiência e rentabilidade, com valorização da imagem do empreendimento e de seus usuários.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Controladores, Sensores, Atuadores, Barramentos e Interfaces.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532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58EC8D-68D1-4138-B719-BE00C78AD14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3015" y="0"/>
            <a:ext cx="9859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4579E4-5B5F-42C9-B08F-A904C81B14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143301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9FECE0F-826C-45B6-8ACC-77C6F444B35C}"/>
              </a:ext>
            </a:extLst>
          </p:cNvPr>
          <p:cNvSpPr txBox="1"/>
          <p:nvPr/>
        </p:nvSpPr>
        <p:spPr>
          <a:xfrm>
            <a:off x="3492391" y="3056857"/>
            <a:ext cx="574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Simulação com Valores Alterados (Notebook)</a:t>
            </a:r>
          </a:p>
        </p:txBody>
      </p:sp>
    </p:spTree>
    <p:extLst>
      <p:ext uri="{BB962C8B-B14F-4D97-AF65-F5344CB8AC3E}">
        <p14:creationId xmlns:p14="http://schemas.microsoft.com/office/powerpoint/2010/main" val="62269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B0189-BC96-475A-AD32-60C9794BB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Simulação com Valores Alterados e Imagem Original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60FBB5-BB23-439D-8E07-6AFD46F98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1" y="1828800"/>
            <a:ext cx="9692639" cy="4351337"/>
          </a:xfrm>
        </p:spPr>
        <p:txBody>
          <a:bodyPr/>
          <a:lstStyle/>
          <a:p>
            <a:r>
              <a:rPr lang="pt-BR" sz="1400" dirty="0"/>
              <a:t>A fim de verificar o comportamento do projeto em outras circunstâncias, foram feitas algumas simulações modificando os valores obtidos da internet e dos sensores.</a:t>
            </a:r>
          </a:p>
          <a:p>
            <a:r>
              <a:rPr lang="pt-BR" sz="1400" dirty="0"/>
              <a:t>Os valores utilizados foram: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sz="1400" dirty="0"/>
              <a:t>A simulação foi executada duas vezes, a fim de simular a presença do resultado do dia anterior. As imagens resultantes mostram que sua presença tem um impacto muito forte no resultado final:</a:t>
            </a:r>
          </a:p>
          <a:p>
            <a:endParaRPr lang="pt-BR" sz="1400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3294D1F1-87E6-4F66-8921-C778785A0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091475"/>
              </p:ext>
            </p:extLst>
          </p:nvPr>
        </p:nvGraphicFramePr>
        <p:xfrm>
          <a:off x="2697812" y="2817615"/>
          <a:ext cx="6474181" cy="13382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36745">
                  <a:extLst>
                    <a:ext uri="{9D8B030D-6E8A-4147-A177-3AD203B41FA5}">
                      <a16:colId xmlns:a16="http://schemas.microsoft.com/office/drawing/2014/main" val="2837767881"/>
                    </a:ext>
                  </a:extLst>
                </a:gridCol>
                <a:gridCol w="3237436">
                  <a:extLst>
                    <a:ext uri="{9D8B030D-6E8A-4147-A177-3AD203B41FA5}">
                      <a16:colId xmlns:a16="http://schemas.microsoft.com/office/drawing/2014/main" val="147001053"/>
                    </a:ext>
                  </a:extLst>
                </a:gridCol>
              </a:tblGrid>
              <a:tr h="14621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Coeficiente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  <a:effectLst/>
                        </a:rPr>
                        <a:t>0.794872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122222"/>
                  </a:ext>
                </a:extLst>
              </a:tr>
              <a:tr h="43865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Velocidade do Vento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7.2 m/s (que resulta num valor de 2 de 5 na tomada de decisão)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4482775"/>
                  </a:ext>
                </a:extLst>
              </a:tr>
              <a:tr h="14621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Umidade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2 (de 4)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9441733"/>
                  </a:ext>
                </a:extLst>
              </a:tr>
              <a:tr h="14621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Insolação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4.8 (de 5)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368560"/>
                  </a:ext>
                </a:extLst>
              </a:tr>
            </a:tbl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8A096FF0-B25D-4768-B72D-465B577C271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89" y="5006279"/>
            <a:ext cx="2506980" cy="14573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3928CBA-1A6E-41BC-9628-68100B51DC9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599" y="5006278"/>
            <a:ext cx="2506981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0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633F3-C296-4482-A50F-7E7D45070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Simulação com Valores Alterados e Imagem Modificada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2DFC68-1B9C-46DF-94A6-375855952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valores alterados são os mesmos da simulação com a imagem original, porém, essa terceira simulação tem como objetivo testar a resposta do projeto a um gramado em estado pior que o da foto utilizada.</a:t>
            </a:r>
          </a:p>
          <a:p>
            <a:r>
              <a:rPr lang="pt-BR" dirty="0"/>
              <a:t>Para a imagem dessa simulação alterou-se a porção do gramado que estava sendo analisada, pintando com uma coloração amarelada.</a:t>
            </a:r>
          </a:p>
          <a:p>
            <a:r>
              <a:rPr lang="pt-BR" dirty="0"/>
              <a:t>Os resultados mostram que o projeto se adequa corretamente à mudança do gramado, acusando uma necessidade maior de água, visível pelo tom de azul dos círculos: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9A811B-0686-48D3-ACBA-77F4A01ED00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755" y="4608512"/>
            <a:ext cx="2755265" cy="15716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569F693-29B9-49B7-81C7-EB30D5E8BE9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982" y="4608511"/>
            <a:ext cx="2755263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74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FFE664-A3F2-4977-A6E3-C38CF57A16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1" y="0"/>
            <a:ext cx="100059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5C471A-7EB8-45A1-901F-B4BBC499F1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812"/>
            <a:ext cx="4059079" cy="6860812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C011C2-DC14-4B15-BA7B-EEB14EF13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086" y="3022476"/>
            <a:ext cx="4581983" cy="813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pt-BR" sz="3600" dirty="0">
                <a:solidFill>
                  <a:schemeClr val="bg1"/>
                </a:solidFill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3702033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7EA2A-5A43-46BA-959B-1EAF3186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2F4513-6002-4500-824D-710ABB426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40903"/>
            <a:ext cx="8595360" cy="4351337"/>
          </a:xfrm>
        </p:spPr>
        <p:txBody>
          <a:bodyPr/>
          <a:lstStyle/>
          <a:p>
            <a:r>
              <a:rPr lang="pt-BR" dirty="0"/>
              <a:t>Apesar de não ter sido possível testar o protótipo inicial completo, testou-se o processo de tomada de decisão em mais de um cenário.</a:t>
            </a:r>
          </a:p>
          <a:p>
            <a:r>
              <a:rPr lang="pt-BR" dirty="0"/>
              <a:t>Os resultados de todas as simulações concordaram com o esperado, mostrando que a nova heurística funciona.</a:t>
            </a:r>
          </a:p>
          <a:p>
            <a:r>
              <a:rPr lang="pt-BR" dirty="0"/>
              <a:t>Além da heurística, os resultados mostram que a saúde do gramado exerce uma grande influência na quantidade de água que é utilizada para regar um bloco, mesmo em situações que exigem bastante água, como era o esperado.</a:t>
            </a:r>
          </a:p>
          <a:p>
            <a:r>
              <a:rPr lang="pt-BR" dirty="0"/>
              <a:t>A presença do resultado do dia anterior se mostrou eficiente pois diminui muito a quantidade de água gasta.</a:t>
            </a:r>
          </a:p>
        </p:txBody>
      </p:sp>
    </p:spTree>
    <p:extLst>
      <p:ext uri="{BB962C8B-B14F-4D97-AF65-F5344CB8AC3E}">
        <p14:creationId xmlns:p14="http://schemas.microsoft.com/office/powerpoint/2010/main" val="20082415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B5F3DC-D0A4-4D66-993F-787FC4E45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C0803C-C54B-4EE0-BB45-A91FC51C9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40903"/>
            <a:ext cx="8595360" cy="4351337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Para trabalhos futuros, seria interessante:</a:t>
            </a:r>
          </a:p>
          <a:p>
            <a:r>
              <a:rPr lang="pt-BR" dirty="0"/>
              <a:t>Implementar o protótipo completo, com mais de um aspersor controlado por mais de um </a:t>
            </a:r>
            <a:r>
              <a:rPr lang="pt-BR" dirty="0" err="1"/>
              <a:t>Arduino</a:t>
            </a:r>
            <a:r>
              <a:rPr lang="pt-BR" dirty="0"/>
              <a:t>.</a:t>
            </a:r>
          </a:p>
          <a:p>
            <a:r>
              <a:rPr lang="pt-BR" dirty="0"/>
              <a:t>Utilizar uma Árvore de Decisão para classificar os blocos que necessitam de água, tornando a heurística ainda mais robusta.</a:t>
            </a:r>
          </a:p>
          <a:p>
            <a:r>
              <a:rPr lang="pt-BR" dirty="0"/>
              <a:t>Utilizar mais de uma câmera ou então um sistema de captura de imagens automático.</a:t>
            </a:r>
          </a:p>
        </p:txBody>
      </p:sp>
    </p:spTree>
    <p:extLst>
      <p:ext uri="{BB962C8B-B14F-4D97-AF65-F5344CB8AC3E}">
        <p14:creationId xmlns:p14="http://schemas.microsoft.com/office/powerpoint/2010/main" val="3045204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FFE664-A3F2-4977-A6E3-C38CF57A16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1" y="0"/>
            <a:ext cx="100059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5C471A-7EB8-45A1-901F-B4BBC499F1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812"/>
            <a:ext cx="4059079" cy="6860812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67B62E-B430-4189-9534-B84921DDC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7929" y="2862044"/>
            <a:ext cx="2350511" cy="5669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pt-BR" sz="3600" dirty="0">
                <a:solidFill>
                  <a:schemeClr val="bg1"/>
                </a:solidFill>
              </a:rPr>
              <a:t>Obrigado</a:t>
            </a:r>
            <a:r>
              <a:rPr lang="en-US" sz="36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33868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FFE664-A3F2-4977-A6E3-C38CF57A163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6931" y="0"/>
            <a:ext cx="1000590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5C471A-7EB8-45A1-901F-B4BBC499F1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812"/>
            <a:ext cx="4059079" cy="6860812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08FD3A-29FA-4294-A20D-BFF64A4F6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931862"/>
            <a:ext cx="6293104" cy="5087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pt-BR" sz="3600" dirty="0">
                <a:solidFill>
                  <a:schemeClr val="bg1"/>
                </a:solidFill>
              </a:rPr>
              <a:t>Desenvolvimento do Projeto</a:t>
            </a:r>
          </a:p>
        </p:txBody>
      </p:sp>
    </p:spTree>
    <p:extLst>
      <p:ext uri="{BB962C8B-B14F-4D97-AF65-F5344CB8AC3E}">
        <p14:creationId xmlns:p14="http://schemas.microsoft.com/office/powerpoint/2010/main" val="3669965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58EC8D-68D1-4138-B719-BE00C78AD14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3015" y="0"/>
            <a:ext cx="9859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4579E4-5B5F-42C9-B08F-A904C81B14E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811"/>
            <a:ext cx="143301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31C5625-B07F-4860-A967-D9CD2B80D9E7}"/>
              </a:ext>
            </a:extLst>
          </p:cNvPr>
          <p:cNvSpPr txBox="1"/>
          <p:nvPr/>
        </p:nvSpPr>
        <p:spPr>
          <a:xfrm>
            <a:off x="2866032" y="3048777"/>
            <a:ext cx="6997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419346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89184-01BF-4593-9405-1B41A1EB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FE4C2B-645F-49D7-97D3-5174982A0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40903"/>
            <a:ext cx="4300029" cy="4351337"/>
          </a:xfrm>
        </p:spPr>
        <p:txBody>
          <a:bodyPr/>
          <a:lstStyle/>
          <a:p>
            <a:r>
              <a:rPr lang="pt-BR" dirty="0"/>
              <a:t>Programa principal desenvolvido em C++.</a:t>
            </a:r>
          </a:p>
          <a:p>
            <a:r>
              <a:rPr lang="pt-BR" dirty="0"/>
              <a:t>Programas auxiliares desenvolvidos em Python e Shell Script.</a:t>
            </a:r>
          </a:p>
          <a:p>
            <a:r>
              <a:rPr lang="pt-BR" dirty="0"/>
              <a:t>Três módulos principais: Processamento de Imagens, Aspersores e Tomada de Decisão.</a:t>
            </a:r>
          </a:p>
          <a:p>
            <a:r>
              <a:rPr lang="pt-BR" dirty="0"/>
              <a:t>Biblioteca Externa Utilizada: </a:t>
            </a:r>
            <a:r>
              <a:rPr lang="pt-BR" dirty="0" err="1"/>
              <a:t>OpenCV</a:t>
            </a:r>
            <a:endParaRPr lang="pt-BR" dirty="0"/>
          </a:p>
        </p:txBody>
      </p:sp>
      <p:pic>
        <p:nvPicPr>
          <p:cNvPr id="1026" name="Picture 2" descr="Resultado de imagem para c++">
            <a:extLst>
              <a:ext uri="{FF2B5EF4-FFF2-40B4-BE49-F238E27FC236}">
                <a16:creationId xmlns:a16="http://schemas.microsoft.com/office/drawing/2014/main" id="{68D55901-23BB-410F-9647-A7412EAB1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559" y="2324449"/>
            <a:ext cx="2209101" cy="220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283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49BF42-D05C-4553-9417-7B86957592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801627-6861-4EA9-BE98-E0CE33A894D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8222D7-40AE-45C6-A309-695607ABE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2910977"/>
            <a:ext cx="3092718" cy="1036044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pt-BR" sz="2800" dirty="0">
                <a:solidFill>
                  <a:srgbClr val="FFFFFF"/>
                </a:solidFill>
              </a:rPr>
              <a:t>Processamento de Imagens</a:t>
            </a:r>
          </a:p>
        </p:txBody>
      </p:sp>
      <p:pic>
        <p:nvPicPr>
          <p:cNvPr id="5" name="Espaço Reservado para Conteúdo 4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9A947CB2-7859-43DC-AB0D-9120C9E4C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60" y="233332"/>
            <a:ext cx="1024974" cy="6391334"/>
          </a:xfrm>
        </p:spPr>
      </p:pic>
    </p:spTree>
    <p:extLst>
      <p:ext uri="{BB962C8B-B14F-4D97-AF65-F5344CB8AC3E}">
        <p14:creationId xmlns:p14="http://schemas.microsoft.com/office/powerpoint/2010/main" val="2477667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BB68A-7B55-4CB5-8FE3-CD357085B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Stich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E125B6-ACF9-4B49-B840-17017F8A1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40903"/>
            <a:ext cx="8595360" cy="4351337"/>
          </a:xfrm>
        </p:spPr>
        <p:txBody>
          <a:bodyPr/>
          <a:lstStyle/>
          <a:p>
            <a:r>
              <a:rPr lang="pt-BR" dirty="0"/>
              <a:t>Operação realizada através de algoritmo implementado pela biblioteca </a:t>
            </a:r>
            <a:r>
              <a:rPr lang="pt-BR" dirty="0" err="1"/>
              <a:t>OpenCV</a:t>
            </a:r>
            <a:r>
              <a:rPr lang="pt-BR" dirty="0"/>
              <a:t>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Permite utilizar mais de uma imagem para formar um panorama, o que permite cobrir uma área maior para análise.</a:t>
            </a:r>
          </a:p>
        </p:txBody>
      </p:sp>
    </p:spTree>
    <p:extLst>
      <p:ext uri="{BB962C8B-B14F-4D97-AF65-F5344CB8AC3E}">
        <p14:creationId xmlns:p14="http://schemas.microsoft.com/office/powerpoint/2010/main" val="240239337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TM03457515[[fn=Exibir]]</Template>
  <TotalTime>1280</TotalTime>
  <Words>2124</Words>
  <Application>Microsoft Office PowerPoint</Application>
  <PresentationFormat>Widescreen</PresentationFormat>
  <Paragraphs>176</Paragraphs>
  <Slides>46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1" baseType="lpstr">
      <vt:lpstr>Arial</vt:lpstr>
      <vt:lpstr>Century Schoolbook</vt:lpstr>
      <vt:lpstr>Times New Roman</vt:lpstr>
      <vt:lpstr>Wingdings 2</vt:lpstr>
      <vt:lpstr>View</vt:lpstr>
      <vt:lpstr>Apresentação do PowerPoint</vt:lpstr>
      <vt:lpstr>Motivação</vt:lpstr>
      <vt:lpstr>Objetivos</vt:lpstr>
      <vt:lpstr>Automação Residencial</vt:lpstr>
      <vt:lpstr>Desenvolvimento do Projeto</vt:lpstr>
      <vt:lpstr>Apresentação do PowerPoint</vt:lpstr>
      <vt:lpstr>Software</vt:lpstr>
      <vt:lpstr>Processamento de Imagens</vt:lpstr>
      <vt:lpstr>Stich</vt:lpstr>
      <vt:lpstr>Stich</vt:lpstr>
      <vt:lpstr>Blur</vt:lpstr>
      <vt:lpstr>Conversão de de BGR para HSV</vt:lpstr>
      <vt:lpstr>Segmentação de Imagens</vt:lpstr>
      <vt:lpstr>Processamento Morfológico</vt:lpstr>
      <vt:lpstr>Cálculo da cor média de pixels e divisão da imagem em áreas quadriculadas</vt:lpstr>
      <vt:lpstr>Aplicação de Máscara para obter áreas saudáveis </vt:lpstr>
      <vt:lpstr>Vetor de Blocos</vt:lpstr>
      <vt:lpstr>Tomada de Decisão</vt:lpstr>
      <vt:lpstr>Informação Sobre o Clima</vt:lpstr>
      <vt:lpstr>Cálculo do Coeficiente de Chuva</vt:lpstr>
      <vt:lpstr>Informação Sobre o Vento</vt:lpstr>
      <vt:lpstr>Extrair Valor da Umidade</vt:lpstr>
      <vt:lpstr>Extrair Valor da Insolação</vt:lpstr>
      <vt:lpstr>Resultado Anterior</vt:lpstr>
      <vt:lpstr>Cálculo do Valor da Cor</vt:lpstr>
      <vt:lpstr>Cálculo do Índice de Necessidade de Água</vt:lpstr>
      <vt:lpstr>Tomada de Decisão</vt:lpstr>
      <vt:lpstr>Aspersores</vt:lpstr>
      <vt:lpstr>Leitura de Posição dos Aspersores</vt:lpstr>
      <vt:lpstr>Modelagem do Jato</vt:lpstr>
      <vt:lpstr>Programa Principal</vt:lpstr>
      <vt:lpstr>Programa Principal</vt:lpstr>
      <vt:lpstr>Apresentação do PowerPoint</vt:lpstr>
      <vt:lpstr>Protótipo do Projeto</vt:lpstr>
      <vt:lpstr>Implementação do Projeto</vt:lpstr>
      <vt:lpstr>Implementação em Execução</vt:lpstr>
      <vt:lpstr>Resultados</vt:lpstr>
      <vt:lpstr>Apresentação do PowerPoint</vt:lpstr>
      <vt:lpstr>Simulação com Valores dos Sensores (Raspberry Pi)</vt:lpstr>
      <vt:lpstr>Apresentação do PowerPoint</vt:lpstr>
      <vt:lpstr>Simulação com Valores Alterados e Imagem Original</vt:lpstr>
      <vt:lpstr>Simulação com Valores Alterados e Imagem Modificada</vt:lpstr>
      <vt:lpstr>Considerações Finais</vt:lpstr>
      <vt:lpstr>Conclusões</vt:lpstr>
      <vt:lpstr>Trabalhos Futuros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samuel</dc:creator>
  <cp:lastModifiedBy>pedro samuel</cp:lastModifiedBy>
  <cp:revision>38</cp:revision>
  <dcterms:created xsi:type="dcterms:W3CDTF">2017-11-13T22:58:19Z</dcterms:created>
  <dcterms:modified xsi:type="dcterms:W3CDTF">2017-11-15T18:55:54Z</dcterms:modified>
</cp:coreProperties>
</file>